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01"/>
  </p:notesMasterIdLst>
  <p:sldIdLst>
    <p:sldId id="256" r:id="rId3"/>
    <p:sldId id="392" r:id="rId4"/>
    <p:sldId id="642" r:id="rId5"/>
    <p:sldId id="636" r:id="rId6"/>
    <p:sldId id="608" r:id="rId7"/>
    <p:sldId id="765" r:id="rId8"/>
    <p:sldId id="764" r:id="rId9"/>
    <p:sldId id="785" r:id="rId10"/>
    <p:sldId id="763" r:id="rId11"/>
    <p:sldId id="766" r:id="rId12"/>
    <p:sldId id="768" r:id="rId13"/>
    <p:sldId id="778" r:id="rId14"/>
    <p:sldId id="779" r:id="rId15"/>
    <p:sldId id="777" r:id="rId16"/>
    <p:sldId id="782" r:id="rId17"/>
    <p:sldId id="783" r:id="rId18"/>
    <p:sldId id="776" r:id="rId19"/>
    <p:sldId id="781" r:id="rId20"/>
    <p:sldId id="769" r:id="rId21"/>
    <p:sldId id="787" r:id="rId22"/>
    <p:sldId id="788" r:id="rId23"/>
    <p:sldId id="770" r:id="rId24"/>
    <p:sldId id="789" r:id="rId25"/>
    <p:sldId id="784" r:id="rId26"/>
    <p:sldId id="771" r:id="rId27"/>
    <p:sldId id="790" r:id="rId28"/>
    <p:sldId id="772" r:id="rId29"/>
    <p:sldId id="791" r:id="rId30"/>
    <p:sldId id="773" r:id="rId31"/>
    <p:sldId id="792" r:id="rId32"/>
    <p:sldId id="774" r:id="rId33"/>
    <p:sldId id="775" r:id="rId34"/>
    <p:sldId id="796" r:id="rId35"/>
    <p:sldId id="793" r:id="rId36"/>
    <p:sldId id="794" r:id="rId37"/>
    <p:sldId id="795" r:id="rId38"/>
    <p:sldId id="797" r:id="rId39"/>
    <p:sldId id="798" r:id="rId40"/>
    <p:sldId id="799" r:id="rId41"/>
    <p:sldId id="801" r:id="rId42"/>
    <p:sldId id="800" r:id="rId43"/>
    <p:sldId id="802" r:id="rId44"/>
    <p:sldId id="803" r:id="rId45"/>
    <p:sldId id="804" r:id="rId46"/>
    <p:sldId id="805" r:id="rId47"/>
    <p:sldId id="806" r:id="rId48"/>
    <p:sldId id="807" r:id="rId49"/>
    <p:sldId id="808" r:id="rId50"/>
    <p:sldId id="809" r:id="rId51"/>
    <p:sldId id="810" r:id="rId52"/>
    <p:sldId id="811" r:id="rId53"/>
    <p:sldId id="812" r:id="rId54"/>
    <p:sldId id="813" r:id="rId55"/>
    <p:sldId id="814" r:id="rId56"/>
    <p:sldId id="815" r:id="rId57"/>
    <p:sldId id="819" r:id="rId58"/>
    <p:sldId id="820" r:id="rId59"/>
    <p:sldId id="817" r:id="rId60"/>
    <p:sldId id="818" r:id="rId61"/>
    <p:sldId id="821" r:id="rId62"/>
    <p:sldId id="822" r:id="rId63"/>
    <p:sldId id="833" r:id="rId64"/>
    <p:sldId id="823" r:id="rId65"/>
    <p:sldId id="834" r:id="rId66"/>
    <p:sldId id="835" r:id="rId67"/>
    <p:sldId id="836" r:id="rId68"/>
    <p:sldId id="837" r:id="rId69"/>
    <p:sldId id="824" r:id="rId70"/>
    <p:sldId id="825" r:id="rId71"/>
    <p:sldId id="826" r:id="rId72"/>
    <p:sldId id="838" r:id="rId73"/>
    <p:sldId id="839" r:id="rId74"/>
    <p:sldId id="827" r:id="rId75"/>
    <p:sldId id="840" r:id="rId76"/>
    <p:sldId id="841" r:id="rId77"/>
    <p:sldId id="843" r:id="rId78"/>
    <p:sldId id="842" r:id="rId79"/>
    <p:sldId id="828" r:id="rId80"/>
    <p:sldId id="844" r:id="rId81"/>
    <p:sldId id="845" r:id="rId82"/>
    <p:sldId id="829" r:id="rId83"/>
    <p:sldId id="830" r:id="rId84"/>
    <p:sldId id="831" r:id="rId85"/>
    <p:sldId id="832" r:id="rId86"/>
    <p:sldId id="846" r:id="rId87"/>
    <p:sldId id="847" r:id="rId88"/>
    <p:sldId id="850" r:id="rId89"/>
    <p:sldId id="851" r:id="rId90"/>
    <p:sldId id="848" r:id="rId91"/>
    <p:sldId id="849" r:id="rId92"/>
    <p:sldId id="852" r:id="rId93"/>
    <p:sldId id="853" r:id="rId94"/>
    <p:sldId id="857" r:id="rId95"/>
    <p:sldId id="858" r:id="rId96"/>
    <p:sldId id="859" r:id="rId97"/>
    <p:sldId id="854" r:id="rId98"/>
    <p:sldId id="855" r:id="rId99"/>
    <p:sldId id="762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392"/>
            <p14:sldId id="642"/>
            <p14:sldId id="636"/>
            <p14:sldId id="608"/>
            <p14:sldId id="765"/>
            <p14:sldId id="764"/>
            <p14:sldId id="785"/>
            <p14:sldId id="763"/>
            <p14:sldId id="766"/>
            <p14:sldId id="768"/>
            <p14:sldId id="778"/>
            <p14:sldId id="779"/>
            <p14:sldId id="777"/>
            <p14:sldId id="782"/>
            <p14:sldId id="783"/>
            <p14:sldId id="776"/>
            <p14:sldId id="781"/>
            <p14:sldId id="769"/>
            <p14:sldId id="787"/>
            <p14:sldId id="788"/>
            <p14:sldId id="770"/>
            <p14:sldId id="789"/>
            <p14:sldId id="784"/>
            <p14:sldId id="771"/>
            <p14:sldId id="790"/>
            <p14:sldId id="772"/>
            <p14:sldId id="791"/>
            <p14:sldId id="773"/>
            <p14:sldId id="792"/>
            <p14:sldId id="774"/>
            <p14:sldId id="775"/>
            <p14:sldId id="796"/>
            <p14:sldId id="793"/>
            <p14:sldId id="794"/>
            <p14:sldId id="795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9"/>
            <p14:sldId id="820"/>
            <p14:sldId id="817"/>
            <p14:sldId id="818"/>
            <p14:sldId id="821"/>
            <p14:sldId id="822"/>
            <p14:sldId id="833"/>
            <p14:sldId id="823"/>
            <p14:sldId id="834"/>
            <p14:sldId id="835"/>
            <p14:sldId id="836"/>
            <p14:sldId id="837"/>
            <p14:sldId id="824"/>
            <p14:sldId id="825"/>
            <p14:sldId id="826"/>
            <p14:sldId id="838"/>
            <p14:sldId id="839"/>
            <p14:sldId id="827"/>
            <p14:sldId id="840"/>
            <p14:sldId id="841"/>
            <p14:sldId id="843"/>
            <p14:sldId id="842"/>
            <p14:sldId id="828"/>
            <p14:sldId id="844"/>
            <p14:sldId id="845"/>
            <p14:sldId id="829"/>
            <p14:sldId id="830"/>
            <p14:sldId id="831"/>
            <p14:sldId id="832"/>
            <p14:sldId id="846"/>
            <p14:sldId id="847"/>
            <p14:sldId id="850"/>
            <p14:sldId id="851"/>
            <p14:sldId id="848"/>
            <p14:sldId id="849"/>
            <p14:sldId id="852"/>
            <p14:sldId id="853"/>
            <p14:sldId id="857"/>
            <p14:sldId id="858"/>
            <p14:sldId id="859"/>
            <p14:sldId id="854"/>
            <p14:sldId id="855"/>
            <p14:sldId id="762"/>
          </p14:sldIdLst>
        </p14:section>
        <p14:section name="设计、令人印象深刻、协作" id="{B9B51309-D148-4332-87C2-07BE32FBCA3B}">
          <p14:sldIdLst/>
        </p14:section>
        <p14:section name="了解更多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2B4A6"/>
    <a:srgbClr val="734F29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10" autoAdjust="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60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commentAuthors" Target="commentAuthor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C13577B-6902-467D-A26C-08A0DD5E4E03}" type="datetimeFigureOut">
              <a:t>2020/3/12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F61EA0F-A667-4B49-8422-0062BC55E24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从学时</a:t>
            </a:r>
            <a:r>
              <a:rPr lang="en-US" altLang="zh-CN" dirty="0" smtClean="0"/>
              <a:t>17</a:t>
            </a:r>
            <a:r>
              <a:rPr lang="zh-CN" altLang="en-US" dirty="0" smtClean="0"/>
              <a:t>开始。</a:t>
            </a:r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23</a:t>
            </a:r>
            <a:r>
              <a:rPr lang="zh-CN" altLang="en-US" dirty="0" smtClean="0"/>
              <a:t>开始。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696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906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246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差分信号源中，如何分离出共模信号和差模信号，上角定义。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402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那么，如何制作差动放大器呢？显然，用两套并联的放大器，分别放大正、负两路信号，就可以了。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804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1mV</a:t>
            </a:r>
            <a:r>
              <a:rPr lang="zh-CN" altLang="en-US" dirty="0" smtClean="0"/>
              <a:t>的心电差模信号，淹没在</a:t>
            </a:r>
            <a:r>
              <a:rPr lang="en-US" altLang="zh-CN" dirty="0" smtClean="0"/>
              <a:t>100mV</a:t>
            </a:r>
            <a:r>
              <a:rPr lang="zh-CN" altLang="en-US" dirty="0" smtClean="0"/>
              <a:t>的</a:t>
            </a:r>
            <a:r>
              <a:rPr lang="en-US" altLang="zh-CN" dirty="0" smtClean="0"/>
              <a:t>50Hz</a:t>
            </a:r>
            <a:r>
              <a:rPr lang="zh-CN" altLang="en-US" dirty="0" smtClean="0"/>
              <a:t>工频共模干扰中。要是这样放大，在正负</a:t>
            </a:r>
            <a:r>
              <a:rPr lang="en-US" altLang="zh-CN" dirty="0" smtClean="0"/>
              <a:t>2.5V</a:t>
            </a:r>
            <a:r>
              <a:rPr lang="zh-CN" altLang="en-US" dirty="0" smtClean="0"/>
              <a:t>限制下，最多放大</a:t>
            </a:r>
            <a:r>
              <a:rPr lang="en-US" altLang="zh-CN" dirty="0" smtClean="0"/>
              <a:t>25</a:t>
            </a:r>
            <a:r>
              <a:rPr lang="zh-CN" altLang="en-US" dirty="0" smtClean="0"/>
              <a:t>倍，共模干扰就被电源憋死了。差模信号自然也就跟着被憋死。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862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1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22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58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78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变压器，对低频放大能力很差，并且，它很笨重，得用绕线实现。当然，在信号处理领域，高频变压器也发挥着重要作用。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38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794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283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781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66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19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23</a:t>
            </a:r>
            <a:r>
              <a:rPr lang="zh-CN" altLang="en-US" dirty="0" smtClean="0"/>
              <a:t>开始。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104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24</a:t>
            </a:r>
            <a:r>
              <a:rPr lang="zh-CN" altLang="en-US" dirty="0" smtClean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268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只要有电容、电感介入信号传递路径，它们就有随输入信号频率变化的容抗和感抗，导致放大倍数、输入阻抗、输出阻抗随频率变化。</a:t>
            </a:r>
            <a:endParaRPr lang="en-US" altLang="zh-CN" sz="12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2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放大电路中不仅存在实体电容，也存在杂散电容。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266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上图是幅频特性，描述放大电路增益随频率的变化规律。下图是相频特性，描述放大电路输入信号输出信号之间存在的相移，随频率变化的规律。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052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0.707</a:t>
            </a:r>
            <a:r>
              <a:rPr lang="zh-CN" altLang="en-US" dirty="0" smtClean="0"/>
              <a:t>倍，等效于</a:t>
            </a:r>
            <a:r>
              <a:rPr lang="en-US" altLang="zh-CN" dirty="0" smtClean="0"/>
              <a:t>-3.01dB</a:t>
            </a:r>
            <a:r>
              <a:rPr lang="zh-CN" altLang="en-US" dirty="0" smtClean="0"/>
              <a:t>。有时也称上限截止频率为</a:t>
            </a:r>
            <a:r>
              <a:rPr lang="en-US" altLang="zh-CN" dirty="0" smtClean="0"/>
              <a:t>-3dB</a:t>
            </a:r>
            <a:r>
              <a:rPr lang="zh-CN" altLang="en-US" dirty="0" smtClean="0"/>
              <a:t>带宽。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92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变压器，对低频放大能力很差，并且，它很笨重，得用绕线实现。当然，在信号处理领域，高频变压器也发挥着重要作用。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166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251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805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9494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577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从变形电路，逐渐学会用肉眼看出其高通、低通，并准确得出截止频率。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84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230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022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串联部件的位置可以颠倒。加法满足交换律。因此，图中的</a:t>
            </a:r>
            <a:r>
              <a:rPr lang="en-US" altLang="zh-CN" dirty="0" smtClean="0"/>
              <a:t>R1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C1</a:t>
            </a:r>
            <a:r>
              <a:rPr lang="zh-CN" altLang="en-US" dirty="0" smtClean="0"/>
              <a:t>可以颠倒。此时，</a:t>
            </a:r>
            <a:r>
              <a:rPr lang="en-US" altLang="zh-CN" dirty="0" smtClean="0"/>
              <a:t>R1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R2</a:t>
            </a:r>
            <a:r>
              <a:rPr lang="zh-CN" altLang="en-US" dirty="0" smtClean="0"/>
              <a:t>是挨着的，等效于左图中，从一个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的中心取出输出电压。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857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079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60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757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150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5410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596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1258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1kHz~10kHz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C1</a:t>
            </a:r>
            <a:r>
              <a:rPr lang="zh-CN" altLang="en-US" dirty="0" smtClean="0"/>
              <a:t>只有几欧姆，视为短接。</a:t>
            </a:r>
            <a:r>
              <a:rPr lang="en-US" altLang="zh-CN" dirty="0" smtClean="0"/>
              <a:t>CL</a:t>
            </a:r>
            <a:r>
              <a:rPr lang="zh-CN" altLang="en-US" dirty="0" smtClean="0"/>
              <a:t>高达几十</a:t>
            </a:r>
            <a:r>
              <a:rPr lang="en-US" altLang="zh-CN" dirty="0" smtClean="0"/>
              <a:t>k</a:t>
            </a:r>
            <a:r>
              <a:rPr lang="zh-CN" altLang="en-US" dirty="0" smtClean="0"/>
              <a:t>欧姆，并联与</a:t>
            </a:r>
            <a:r>
              <a:rPr lang="en-US" altLang="zh-CN" dirty="0" smtClean="0"/>
              <a:t>RL</a:t>
            </a:r>
            <a:r>
              <a:rPr lang="zh-CN" altLang="en-US" dirty="0" smtClean="0"/>
              <a:t>上，视为开路。这就是中频分析时的情况。</a:t>
            </a:r>
            <a:endParaRPr lang="en-US" altLang="zh-CN" dirty="0" smtClean="0"/>
          </a:p>
          <a:p>
            <a:r>
              <a:rPr lang="zh-CN" altLang="en-US" dirty="0" smtClean="0"/>
              <a:t>低频段，</a:t>
            </a:r>
            <a:r>
              <a:rPr lang="en-US" altLang="zh-CN" dirty="0" smtClean="0"/>
              <a:t>C1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C2</a:t>
            </a:r>
            <a:r>
              <a:rPr lang="zh-CN" altLang="en-US" dirty="0" smtClean="0"/>
              <a:t>进入百欧姆甚至千欧姆，不能在视为短接。此时，</a:t>
            </a:r>
            <a:r>
              <a:rPr lang="en-US" altLang="zh-CN" dirty="0" smtClean="0"/>
              <a:t>CL</a:t>
            </a:r>
            <a:r>
              <a:rPr lang="zh-CN" altLang="en-US" dirty="0" smtClean="0"/>
              <a:t>高达</a:t>
            </a:r>
            <a:r>
              <a:rPr lang="en-US" altLang="zh-CN" dirty="0" smtClean="0"/>
              <a:t>M</a:t>
            </a:r>
            <a:r>
              <a:rPr lang="zh-CN" altLang="en-US" dirty="0" smtClean="0"/>
              <a:t>欧姆，更加开路。因此，低频段中有</a:t>
            </a:r>
            <a:r>
              <a:rPr lang="en-US" altLang="zh-CN" dirty="0" smtClean="0"/>
              <a:t>C1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C2</a:t>
            </a:r>
            <a:r>
              <a:rPr lang="zh-CN" altLang="en-US" dirty="0" smtClean="0"/>
              <a:t>，没有</a:t>
            </a:r>
            <a:r>
              <a:rPr lang="en-US" altLang="zh-CN" dirty="0" smtClean="0"/>
              <a:t>CL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高频段，</a:t>
            </a:r>
            <a:r>
              <a:rPr lang="en-US" altLang="zh-CN" dirty="0" smtClean="0"/>
              <a:t>C1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C2</a:t>
            </a:r>
            <a:r>
              <a:rPr lang="zh-CN" altLang="en-US" dirty="0" smtClean="0"/>
              <a:t>进入毫欧姆，绝对短接，</a:t>
            </a:r>
            <a:r>
              <a:rPr lang="en-US" altLang="zh-CN" dirty="0" smtClean="0"/>
              <a:t>CL</a:t>
            </a:r>
            <a:r>
              <a:rPr lang="zh-CN" altLang="en-US" dirty="0" smtClean="0"/>
              <a:t>进入千欧姆，不能再视为开路。因此，高频段有</a:t>
            </a:r>
            <a:r>
              <a:rPr lang="en-US" altLang="zh-CN" dirty="0" smtClean="0"/>
              <a:t>CL</a:t>
            </a:r>
            <a:r>
              <a:rPr lang="zh-CN" altLang="en-US" dirty="0" smtClean="0"/>
              <a:t>，没有</a:t>
            </a:r>
            <a:r>
              <a:rPr lang="en-US" altLang="zh-CN" dirty="0" smtClean="0"/>
              <a:t>C1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C2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因此，无论分析高频、低频，都是有你没我，永不见面。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023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87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6019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拆分，表达式一定得是乘法关系，才能满足串联，也就能利用串联关系结论。</a:t>
            </a:r>
            <a:endParaRPr lang="en-US" altLang="zh-CN" dirty="0" smtClean="0"/>
          </a:p>
          <a:p>
            <a:r>
              <a:rPr lang="zh-CN" altLang="en-US" dirty="0" smtClean="0"/>
              <a:t>完成了拆分，剩下的就是利用原先有的变形结论，肉眼都能看出来。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9674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5314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32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18</a:t>
            </a:r>
            <a:r>
              <a:rPr lang="zh-CN" altLang="en-US" dirty="0" smtClean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55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3998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6652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26</a:t>
            </a:r>
            <a:r>
              <a:rPr lang="zh-CN" altLang="en-US" dirty="0" smtClean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2080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只有一个电容，简单得出低通。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4954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032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</a:t>
            </a:r>
            <a:r>
              <a:rPr lang="zh-CN" altLang="en-US" dirty="0" smtClean="0"/>
              <a:t>，是影响</a:t>
            </a:r>
            <a:r>
              <a:rPr lang="en-US" altLang="zh-CN" dirty="0" err="1" smtClean="0"/>
              <a:t>ib</a:t>
            </a:r>
            <a:r>
              <a:rPr lang="zh-CN" altLang="en-US" dirty="0" smtClean="0"/>
              <a:t>的。</a:t>
            </a:r>
            <a:r>
              <a:rPr lang="en-US" altLang="zh-CN" dirty="0" smtClean="0"/>
              <a:t>fL1</a:t>
            </a:r>
          </a:p>
          <a:p>
            <a:r>
              <a:rPr lang="en-US" altLang="zh-CN" dirty="0" smtClean="0"/>
              <a:t>C2</a:t>
            </a:r>
            <a:r>
              <a:rPr lang="zh-CN" altLang="en-US" dirty="0" smtClean="0"/>
              <a:t>，是影响</a:t>
            </a:r>
            <a:r>
              <a:rPr lang="en-US" altLang="zh-CN" dirty="0" err="1" smtClean="0"/>
              <a:t>uo</a:t>
            </a:r>
            <a:r>
              <a:rPr lang="zh-CN" altLang="en-US" dirty="0" smtClean="0"/>
              <a:t>的。</a:t>
            </a:r>
            <a:r>
              <a:rPr lang="en-US" altLang="zh-CN" dirty="0" smtClean="0"/>
              <a:t>fL3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6177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RB</a:t>
            </a:r>
            <a:r>
              <a:rPr lang="zh-CN" altLang="en-US" dirty="0" smtClean="0"/>
              <a:t>很大，摘除很合理。关键是</a:t>
            </a:r>
            <a:r>
              <a:rPr lang="en-US" altLang="zh-CN" dirty="0" smtClean="0"/>
              <a:t>RE</a:t>
            </a:r>
            <a:r>
              <a:rPr lang="zh-CN" altLang="en-US" dirty="0" smtClean="0"/>
              <a:t>为什么能被摘除。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6413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3807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90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开始</a:t>
            </a:r>
            <a:r>
              <a:rPr lang="en-US" altLang="zh-CN" dirty="0" smtClean="0"/>
              <a:t>19</a:t>
            </a:r>
            <a:r>
              <a:rPr lang="zh-CN" altLang="en-US" dirty="0" smtClean="0"/>
              <a:t>学时。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629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32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20</a:t>
            </a:r>
            <a:r>
              <a:rPr lang="zh-CN" altLang="en-US" dirty="0" smtClean="0"/>
              <a:t>结束。但是，少讲了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分钟，用于考试。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04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22</a:t>
            </a:r>
            <a:r>
              <a:rPr lang="zh-CN" altLang="en-US" dirty="0" smtClean="0"/>
              <a:t>结束。受身体影响，讲得比较少。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02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CN" sz="5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CN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CN" sz="4800">
                <a:solidFill>
                  <a:srgbClr val="D24726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2020/3/12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2020/3/12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2020/3/12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2020/3/12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2020/3/12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2020/3/12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  <a:pPr/>
              <a:t>3/12/2020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新模电授课</a:t>
            </a:r>
            <a:r>
              <a:rPr lang="en-US" altLang="zh-CN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——Part2</a:t>
            </a:r>
            <a:endParaRPr lang="zh-CN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西安交通大学 杨建国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2"/>
    </mc:Choice>
    <mc:Fallback xmlns="">
      <p:transition spd="slow" advTm="504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沟道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JFET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的转移特性和输出特性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演示</a:t>
            </a:r>
            <a:r>
              <a:rPr lang="en-US" altLang="zh-CN" smtClean="0"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38" y="1409545"/>
            <a:ext cx="9329945" cy="53425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85" y="1825625"/>
            <a:ext cx="2828925" cy="70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954" y="1624948"/>
            <a:ext cx="2781300" cy="41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483" y="2044048"/>
            <a:ext cx="3026524" cy="2847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46419" y="3418821"/>
                <a:ext cx="1224887" cy="587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𝐷𝑆𝑆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𝐺𝑆𝑂𝐹𝐹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19" y="3418821"/>
                <a:ext cx="1224887" cy="587790"/>
              </a:xfrm>
              <a:prstGeom prst="rect">
                <a:avLst/>
              </a:prstGeom>
              <a:blipFill>
                <a:blip r:embed="rId7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67672" y="2946555"/>
                <a:ext cx="28514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𝑂𝐹𝐹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2" y="2946555"/>
                <a:ext cx="2851448" cy="307777"/>
              </a:xfrm>
              <a:prstGeom prst="rect">
                <a:avLst/>
              </a:prstGeom>
              <a:blipFill>
                <a:blip r:embed="rId8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542581" y="2323651"/>
                <a:ext cx="456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𝐷𝑆𝑆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581" y="2323651"/>
                <a:ext cx="456151" cy="276999"/>
              </a:xfrm>
              <a:prstGeom prst="rect">
                <a:avLst/>
              </a:prstGeom>
              <a:blipFill>
                <a:blip r:embed="rId9"/>
                <a:stretch>
                  <a:fillRect l="-10667" r="-2667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5493835" y="3254332"/>
            <a:ext cx="461665" cy="9214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恒流区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63002" y="4376437"/>
            <a:ext cx="461665" cy="9214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恒流区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93068" y="5229560"/>
            <a:ext cx="461665" cy="9214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恒流区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81782" y="2786255"/>
            <a:ext cx="461665" cy="13895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可变电阻区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778291" y="3933727"/>
            <a:ext cx="461665" cy="13895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可变电阻区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0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状态判断依据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——JFET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0" y="1825625"/>
            <a:ext cx="11652800" cy="369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8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200025"/>
            <a:ext cx="10010775" cy="6457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2960" y="386080"/>
            <a:ext cx="31699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>
                <a:solidFill>
                  <a:srgbClr val="FF0000"/>
                </a:solidFill>
              </a:rPr>
              <a:t>U</a:t>
            </a:r>
            <a:r>
              <a:rPr lang="en-US" altLang="zh-CN" sz="2000" dirty="0" smtClean="0">
                <a:solidFill>
                  <a:srgbClr val="FF0000"/>
                </a:solidFill>
              </a:rPr>
              <a:t>GSOFF</a:t>
            </a:r>
            <a:r>
              <a:rPr lang="en-US" altLang="zh-CN" sz="3200" dirty="0" smtClean="0">
                <a:solidFill>
                  <a:srgbClr val="FF0000"/>
                </a:solidFill>
              </a:rPr>
              <a:t>=-2.07V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2960" y="970855"/>
            <a:ext cx="31699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DSS</a:t>
            </a:r>
            <a:r>
              <a:rPr lang="en-US" altLang="zh-CN" sz="3200" dirty="0" smtClean="0">
                <a:solidFill>
                  <a:srgbClr val="FF0000"/>
                </a:solidFill>
              </a:rPr>
              <a:t>=1.6mA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1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90500"/>
            <a:ext cx="10477500" cy="6477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6116320" y="3434080"/>
            <a:ext cx="568960" cy="579120"/>
          </a:xfrm>
          <a:custGeom>
            <a:avLst/>
            <a:gdLst>
              <a:gd name="connsiteX0" fmla="*/ 558800 w 558800"/>
              <a:gd name="connsiteY0" fmla="*/ 0 h 579120"/>
              <a:gd name="connsiteX1" fmla="*/ 0 w 558800"/>
              <a:gd name="connsiteY1" fmla="*/ 0 h 579120"/>
              <a:gd name="connsiteX2" fmla="*/ 0 w 558800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00" h="579120">
                <a:moveTo>
                  <a:pt x="558800" y="0"/>
                </a:moveTo>
                <a:lnTo>
                  <a:pt x="0" y="0"/>
                </a:lnTo>
                <a:lnTo>
                  <a:pt x="0" y="579120"/>
                </a:ln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29760" y="284480"/>
            <a:ext cx="31699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>
                <a:solidFill>
                  <a:srgbClr val="FF0000"/>
                </a:solidFill>
              </a:rPr>
              <a:t>U</a:t>
            </a:r>
            <a:r>
              <a:rPr lang="en-US" altLang="zh-CN" sz="2000" dirty="0" smtClean="0">
                <a:solidFill>
                  <a:srgbClr val="FF0000"/>
                </a:solidFill>
              </a:rPr>
              <a:t>GSOFF</a:t>
            </a:r>
            <a:r>
              <a:rPr lang="en-US" altLang="zh-CN" sz="3200" dirty="0" smtClean="0">
                <a:solidFill>
                  <a:srgbClr val="FF0000"/>
                </a:solidFill>
              </a:rPr>
              <a:t>=-2.07V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9760" y="963235"/>
            <a:ext cx="31699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DSS</a:t>
            </a:r>
            <a:r>
              <a:rPr lang="en-US" altLang="zh-CN" sz="3200" dirty="0" smtClean="0">
                <a:solidFill>
                  <a:srgbClr val="FF0000"/>
                </a:solidFill>
              </a:rPr>
              <a:t>=1.6mA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8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沟道增强型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的转移特性和输出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423909"/>
            <a:ext cx="9235316" cy="52531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56" y="2075102"/>
            <a:ext cx="2733675" cy="44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861" y="1692845"/>
            <a:ext cx="272415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76080" y="2169095"/>
            <a:ext cx="25196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N</a:t>
            </a:r>
            <a:r>
              <a:rPr lang="zh-CN" altLang="en-US" sz="2800" dirty="0" smtClean="0"/>
              <a:t>沟道耗尽型与增强型的唯一区别：</a:t>
            </a:r>
            <a:endParaRPr lang="en-US" altLang="zh-CN" sz="2800" dirty="0" smtClean="0"/>
          </a:p>
          <a:p>
            <a:r>
              <a:rPr lang="en-US" altLang="zh-CN" sz="2800" dirty="0" smtClean="0"/>
              <a:t>U</a:t>
            </a:r>
            <a:r>
              <a:rPr lang="en-US" altLang="zh-CN" sz="2000" dirty="0" smtClean="0"/>
              <a:t>GSTH</a:t>
            </a:r>
            <a:r>
              <a:rPr lang="zh-CN" altLang="en-US" sz="2800" dirty="0" smtClean="0"/>
              <a:t>小于</a:t>
            </a:r>
            <a:r>
              <a:rPr lang="en-US" altLang="zh-CN" sz="2800" dirty="0" smtClean="0"/>
              <a:t>0V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3793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MOSFET</a:t>
            </a:r>
            <a:r>
              <a:rPr lang="zh-CN" altLang="en-US" dirty="0" smtClean="0"/>
              <a:t>状态判断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825625"/>
            <a:ext cx="11253412" cy="40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3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场效应管的静态（偏置）电路和信号耦合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电阻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</a:p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JFET</a:t>
            </a:r>
          </a:p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电阻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5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静态电路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1——3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电阻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54" y="1459865"/>
            <a:ext cx="9921326" cy="47920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666557"/>
            <a:ext cx="2276475" cy="619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" y="2346642"/>
            <a:ext cx="31337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6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" y="1593753"/>
            <a:ext cx="6015673" cy="6483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785" y="182880"/>
            <a:ext cx="3485896" cy="5730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47" y="2808208"/>
            <a:ext cx="7551738" cy="21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4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静态电路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14" y="1528763"/>
            <a:ext cx="7077075" cy="464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765" y="706065"/>
            <a:ext cx="7648575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2567706"/>
            <a:ext cx="4495800" cy="428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38201" y="3230592"/>
                <a:ext cx="2622385" cy="599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𝐷𝑄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𝐷𝑆𝑆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𝐺𝑆𝑄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𝑂𝐹𝐹</m:t>
                                      </m:r>
                                    </m:e>
                                  </m:d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230592"/>
                <a:ext cx="2622385" cy="599138"/>
              </a:xfrm>
              <a:prstGeom prst="rect">
                <a:avLst/>
              </a:prstGeom>
              <a:blipFill rotWithShape="0">
                <a:blip r:embed="rId6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34" y="5751886"/>
            <a:ext cx="10029825" cy="35242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600" y="1464656"/>
            <a:ext cx="6384519" cy="100982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联立两个方程求解：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x=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GSQ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,y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=I</a:t>
            </a:r>
            <a:r>
              <a:rPr lang="en-US" altLang="zh-CN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DSQ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732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教师个人信息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237452" cy="435133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杨建国   ：教授、博士生导师、我校医电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1982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级医电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班。师从蒋大宗教授、何金茂教授、王兆安教授。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主要研究方向：测试计量技术及仪器（二级学科），精细信号产生和检测，生物电检测，主要研究模拟电子技术领域的放大、滤波、模数转换等。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电子邮件：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yjg@mail.xjtu.edu.cn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办公电话：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82668457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地点：东一楼东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246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答疑时间：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点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~12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点；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15~18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点。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95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0"/>
    </mc:Choice>
    <mc:Fallback xmlns="">
      <p:transition spd="slow" advTm="1214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41437"/>
            <a:ext cx="9367520" cy="5691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2080" y="386080"/>
            <a:ext cx="969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前述电路，称为自给偏压式。图解法，进一步加深理解。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6400" y="2194560"/>
            <a:ext cx="1341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先回顾两部件图解法。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8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7" y="2318693"/>
            <a:ext cx="3253423" cy="2919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02" y="0"/>
            <a:ext cx="6845617" cy="6733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97280" y="853440"/>
            <a:ext cx="1341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0V</a:t>
            </a: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两部件。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950720" y="1818640"/>
            <a:ext cx="426720" cy="500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767840" y="1829733"/>
            <a:ext cx="1591151" cy="23460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82880" y="5237499"/>
            <a:ext cx="4947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1)120</a:t>
            </a:r>
            <a:r>
              <a:rPr lang="el-GR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怎么得到？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）两个交点。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）更换电阻，产生新交点。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287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静态电路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20" y="1842425"/>
            <a:ext cx="8157005" cy="43272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51" y="2442384"/>
            <a:ext cx="3428479" cy="8258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930" y="145878"/>
            <a:ext cx="3381375" cy="457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226" y="701395"/>
            <a:ext cx="5474503" cy="4396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85" y="3434411"/>
            <a:ext cx="3181350" cy="91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41" y="1570585"/>
            <a:ext cx="6070599" cy="930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684" y="4535651"/>
            <a:ext cx="571500" cy="314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184" y="4462338"/>
            <a:ext cx="1076325" cy="457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1" y="6144832"/>
            <a:ext cx="89916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83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53" y="160855"/>
            <a:ext cx="7616508" cy="66971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040" y="1549419"/>
            <a:ext cx="295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1)RS=40</a:t>
            </a:r>
            <a:r>
              <a:rPr lang="el-GR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7040" y="2524779"/>
            <a:ext cx="364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2)RS=40</a:t>
            </a:r>
            <a:r>
              <a:rPr lang="el-GR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,UGQ=3V?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073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场效应管的动态模型和动态分析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动态模型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动态分析（放大倍数，输入输出电阻）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6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的微变动态等效模型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与类型无关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71" y="1970487"/>
            <a:ext cx="8816125" cy="47757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6" y="3786602"/>
            <a:ext cx="5514975" cy="714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54" y="1382712"/>
            <a:ext cx="75723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3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7040" y="782320"/>
            <a:ext cx="940816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sz="4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放大电路的动态分析步骤：</a:t>
            </a:r>
            <a:endParaRPr lang="en-US" altLang="zh-CN" sz="4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）先求解静态，确定其工作在恒流区。</a:t>
            </a:r>
            <a:endParaRPr lang="en-US" altLang="zh-CN" sz="40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）根据静态，利用前一页，求解</a:t>
            </a:r>
            <a:r>
              <a:rPr lang="en-US" altLang="zh-CN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gm</a:t>
            </a:r>
            <a:r>
              <a:rPr lang="zh-CN" altLang="en-US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40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）与</a:t>
            </a:r>
            <a:r>
              <a:rPr lang="en-US" altLang="zh-CN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BJT</a:t>
            </a:r>
            <a:r>
              <a:rPr lang="zh-CN" altLang="en-US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相同方法，画出动态等效图。</a:t>
            </a:r>
            <a:r>
              <a:rPr lang="en-US" altLang="zh-CN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）与</a:t>
            </a:r>
            <a:r>
              <a:rPr lang="en-US" altLang="zh-CN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BJT</a:t>
            </a:r>
            <a:r>
              <a:rPr lang="zh-CN" altLang="en-US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相同方法，求解三大参数。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将输入和输出都写成</a:t>
            </a:r>
            <a:r>
              <a:rPr lang="en-US" altLang="zh-CN" sz="4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ugs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的表达式</a:t>
            </a:r>
            <a:r>
              <a:rPr lang="zh-CN" altLang="en-US" sz="40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059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JFET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共源极动态分析（静态已经做完，不赘述）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06" y="1392347"/>
            <a:ext cx="7063016" cy="44388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76" y="5831226"/>
            <a:ext cx="84486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58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342" y="3818745"/>
            <a:ext cx="6714926" cy="1315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91" y="5134217"/>
            <a:ext cx="2039313" cy="427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145" y="286455"/>
            <a:ext cx="8628293" cy="3066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38" y="3058469"/>
            <a:ext cx="5334104" cy="33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19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共漏极动态分析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74" y="1460142"/>
            <a:ext cx="8296172" cy="46722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3" y="5535164"/>
            <a:ext cx="3467100" cy="390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9" y="6176963"/>
            <a:ext cx="67246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7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场效应晶体管的工作原理及放大电路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27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98" y="531452"/>
            <a:ext cx="9201458" cy="3082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466" y="5454381"/>
            <a:ext cx="4136816" cy="6451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73" y="3698241"/>
            <a:ext cx="5290901" cy="2979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075" y="4099034"/>
            <a:ext cx="7344308" cy="9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2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共栅极动态分析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1" y="1904323"/>
            <a:ext cx="6174312" cy="3695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435100"/>
            <a:ext cx="1495425" cy="390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002" y="1432361"/>
            <a:ext cx="1933575" cy="35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092" y="1349375"/>
            <a:ext cx="1762125" cy="476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17" y="227941"/>
            <a:ext cx="5029200" cy="3524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245" y="3980132"/>
            <a:ext cx="5848799" cy="7256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5805" y="5414304"/>
            <a:ext cx="8486775" cy="990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1442" y="4797547"/>
            <a:ext cx="20955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22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举例试做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9881" y="464185"/>
            <a:ext cx="9030418" cy="598398"/>
          </a:xfrm>
        </p:spPr>
        <p:txBody>
          <a:bodyPr>
            <a:normAutofit fontScale="92500"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2N7000,2V,0.0502,</a:t>
            </a:r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求解静态和动态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06" y="1788161"/>
            <a:ext cx="9497611" cy="46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30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1760" y="40944"/>
            <a:ext cx="10748963" cy="1208088"/>
          </a:xfrm>
        </p:spPr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TINA</a:t>
            </a:r>
            <a:r>
              <a:rPr lang="zh-CN" altLang="en-US" dirty="0" smtClean="0"/>
              <a:t>仿真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33" y="1044669"/>
            <a:ext cx="9190990" cy="56479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54" y="372401"/>
            <a:ext cx="2990850" cy="600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292" y="391450"/>
            <a:ext cx="2238375" cy="561975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8676640" y="1737360"/>
            <a:ext cx="955040" cy="1534160"/>
          </a:xfrm>
          <a:custGeom>
            <a:avLst/>
            <a:gdLst>
              <a:gd name="connsiteX0" fmla="*/ 0 w 995680"/>
              <a:gd name="connsiteY0" fmla="*/ 0 h 1544320"/>
              <a:gd name="connsiteX1" fmla="*/ 995680 w 995680"/>
              <a:gd name="connsiteY1" fmla="*/ 0 h 1544320"/>
              <a:gd name="connsiteX2" fmla="*/ 995680 w 995680"/>
              <a:gd name="connsiteY2" fmla="*/ 1544320 h 154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5680" h="1544320">
                <a:moveTo>
                  <a:pt x="0" y="0"/>
                </a:moveTo>
                <a:lnTo>
                  <a:pt x="995680" y="0"/>
                </a:lnTo>
                <a:lnTo>
                  <a:pt x="995680" y="1544320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1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晶体管组成的差动放大电路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20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差分信号的来源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单端信号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差分信号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170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单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端信号源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4908045" cy="185229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常见的信号源，均为单端。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弊端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35" y="3070554"/>
            <a:ext cx="9817165" cy="31927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629" y="83825"/>
            <a:ext cx="3197171" cy="225008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1737360" y="2753360"/>
            <a:ext cx="7508240" cy="29972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9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差分信号源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10358886" cy="4676775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767840" y="2194560"/>
            <a:ext cx="975360" cy="1117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49" y="2194560"/>
            <a:ext cx="10376535" cy="31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3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差分信号源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差模信号和共模信号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10358886" cy="4676775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767840" y="2194560"/>
            <a:ext cx="975360" cy="1117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49" y="2194560"/>
            <a:ext cx="10376535" cy="31891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2" y="239772"/>
            <a:ext cx="2895600" cy="504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220" y="895409"/>
            <a:ext cx="3429000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242" y="5427271"/>
            <a:ext cx="31908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差分信号的优点（共模在哪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?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差模在哪？）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10358886" cy="4676775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72" y="1950257"/>
            <a:ext cx="116014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2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场效应管的分类和管脚定义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管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脚定义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58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差动放大器雏形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7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57" y="204825"/>
            <a:ext cx="9908223" cy="66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2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39244"/>
            <a:ext cx="10042525" cy="63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70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75840" y="3688080"/>
            <a:ext cx="7457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能否做一个放大器，放大差模信号，抑制共模信号？</a:t>
            </a:r>
            <a:endParaRPr lang="zh-CN" altLang="en-US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5840" y="724247"/>
            <a:ext cx="787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雏形电路：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左右两个放大器，独立放大。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左输入为：共模（噪声）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正差模信号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右输入为：共模（噪声）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负差模信号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被同时放大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看似合理，但有致命缺点。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853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标准差动放大器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808480"/>
            <a:ext cx="5269424" cy="343408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静态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共模放大倍数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差模放大倍数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含双端负载和单端负载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输入电阻和输出电阻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14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70" y="304800"/>
            <a:ext cx="8797290" cy="63461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4160" y="457200"/>
            <a:ext cx="2540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奇妙在于：</a:t>
            </a:r>
            <a:endParaRPr lang="en-US" altLang="zh-CN" sz="4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差模信号走绿色路径。</a:t>
            </a:r>
            <a:endParaRPr lang="en-US" altLang="zh-CN" sz="4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共模信号走棕色路径。</a:t>
            </a:r>
            <a:endParaRPr lang="en-US" altLang="zh-CN" sz="4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放大倍数就不同了。</a:t>
            </a:r>
            <a:endParaRPr lang="zh-CN" altLang="en-US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232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差放的静态分析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2581405" cy="4676775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RB1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左端接地。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RB2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右端接地。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求解静态很简单。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72" y="151860"/>
            <a:ext cx="7338567" cy="52938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74" y="4739261"/>
            <a:ext cx="7482926" cy="4263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34" y="4054567"/>
            <a:ext cx="6609166" cy="4336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88" y="5205471"/>
            <a:ext cx="4532630" cy="7607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590" y="5614408"/>
            <a:ext cx="4535170" cy="104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动态：共模放大倍数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2581405" cy="467677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差模信号短路，保留共模信号。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75" y="0"/>
            <a:ext cx="7245625" cy="57373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3" y="2779498"/>
            <a:ext cx="4234498" cy="1430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63638"/>
            <a:ext cx="8194125" cy="7518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2" y="5971008"/>
            <a:ext cx="3821027" cy="7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动态：差模放大倍数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056" y="1495338"/>
            <a:ext cx="4267965" cy="176085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共模信号短路，保留差模信号。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沿着绿色走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097" y="897507"/>
            <a:ext cx="7351903" cy="5303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79" y="3481070"/>
            <a:ext cx="4496118" cy="7819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35" y="4683541"/>
            <a:ext cx="7260146" cy="9064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535" y="306239"/>
            <a:ext cx="6677025" cy="38100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7325360" y="611037"/>
            <a:ext cx="833120" cy="24471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35" y="5728535"/>
            <a:ext cx="6145944" cy="7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40" y="0"/>
            <a:ext cx="7706360" cy="58911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含差分负载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040" y="1459865"/>
            <a:ext cx="4968240" cy="4676775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RLOAD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上没有静态电流，没有共模信号电流，因此，静态、共模放大倍数与前面完全相同。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差模放大倍数求解时，将负载电阻一分为二，中间一定是动态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电位。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" y="4773101"/>
            <a:ext cx="7155180" cy="6999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" y="5879348"/>
            <a:ext cx="6786880" cy="70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10358886" cy="4676775"/>
          </a:xfrm>
        </p:spPr>
        <p:txBody>
          <a:bodyPr>
            <a:normAutofit fontScale="92500"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场效应管，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Field Effect Transistor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，也称单极型晶体管。分为：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JFET(Junction FET)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，结型场效应管，分为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沟道两种，类似于双极型管中的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NPN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MOSFET(Metal-Oxide Semiconductor FET)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，金属氧化物半导体场效应管，分为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沟道两种，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沟道中，又分为增强型和耗尽型两种。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N-JET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P-JET</a:t>
            </a: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e-N-MOSFET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d-N-MOSFET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P-MOSFET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7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845" y="0"/>
            <a:ext cx="7463155" cy="57989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含单端负载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1811" y="3711864"/>
            <a:ext cx="1987869" cy="52363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UCQ1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不一样了。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4" y="2700590"/>
            <a:ext cx="3857625" cy="1038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" y="1466175"/>
            <a:ext cx="4382135" cy="999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4" y="4402224"/>
            <a:ext cx="7762876" cy="6957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24" y="5798987"/>
            <a:ext cx="6861493" cy="7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79" y="132946"/>
            <a:ext cx="7504321" cy="58309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输入电阻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1811" y="1651009"/>
            <a:ext cx="3400109" cy="88428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针对不同信号源，有不同的输入电阻。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95" y="3032440"/>
            <a:ext cx="4514850" cy="942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11" y="4596147"/>
            <a:ext cx="2847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输出电阻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3400109" cy="88428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针对不同的负载接法，有不同的输出电阻。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51" y="1985136"/>
            <a:ext cx="3286125" cy="46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92" y="2547333"/>
            <a:ext cx="2647950" cy="45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077" y="0"/>
            <a:ext cx="4765084" cy="3657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92" y="3556000"/>
            <a:ext cx="5149272" cy="29357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407" y="4004571"/>
            <a:ext cx="5038114" cy="248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共模抑制比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808480"/>
            <a:ext cx="5269424" cy="343408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定义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提高方法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恒流源负载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3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共模抑制比定义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113166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差动放大电路中，差模放大倍数与共模放大倍数的比值，称为共模抑制比。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CMRR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44" y="2237359"/>
            <a:ext cx="5153025" cy="933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29" y="3508819"/>
            <a:ext cx="10619572" cy="26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9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52" y="1365609"/>
            <a:ext cx="8813208" cy="5492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共模抑制比提高方法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恒流源代替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RE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2680634" cy="4670997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R1/R2/RE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代替原先的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。很容易保持原有静态，且具备极高的动态电阻：从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集电极看进去。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8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晶体管放大电路的频率响应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1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频率响应概述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09879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电感电容受频率的影响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放大电路为什么受频率影响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放大电路的评论响应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频率特性中的关键定义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感抗、容抗随频率的变化规律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单位是</a:t>
            </a:r>
            <a:r>
              <a:rPr lang="el-GR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6" y="2713990"/>
            <a:ext cx="111728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9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放大电路性能为什么受输入信号频率影响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67" y="1550029"/>
            <a:ext cx="7455833" cy="1991891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061" y="3541920"/>
            <a:ext cx="8366443" cy="279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9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7" y="1907060"/>
            <a:ext cx="11281771" cy="46761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管脚定义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怎么认？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10358886" cy="907415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G: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门极（对应双极型的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D: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漏极（对应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S: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源极（对应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0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放大电路的频率响应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7" y="1335074"/>
            <a:ext cx="8153083" cy="51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0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频率响应中的关键定义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38966" y="1493514"/>
            <a:ext cx="1166794" cy="705334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低通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" y="2211617"/>
            <a:ext cx="11623675" cy="28566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287" y="5433719"/>
            <a:ext cx="4415473" cy="10409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045" y="5407895"/>
            <a:ext cx="4857750" cy="1066800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5821045" y="1473026"/>
            <a:ext cx="1166794" cy="70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高通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9509760" y="1421119"/>
            <a:ext cx="1166794" cy="70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带通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8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阻容基本单元的频率响应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09879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通单元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高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通单元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02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演示低通基本单元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767" y="1938655"/>
            <a:ext cx="63627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65" y="620093"/>
            <a:ext cx="7237095" cy="1534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27" y="474843"/>
            <a:ext cx="3176313" cy="2115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640" y="2300298"/>
            <a:ext cx="1773873" cy="9771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642" y="2300298"/>
            <a:ext cx="4028123" cy="13048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470" y="3750349"/>
            <a:ext cx="5495290" cy="933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015" y="4782737"/>
            <a:ext cx="2705100" cy="1019175"/>
          </a:xfrm>
          <a:prstGeom prst="rect">
            <a:avLst/>
          </a:prstGeom>
        </p:spPr>
      </p:pic>
      <p:sp>
        <p:nvSpPr>
          <p:cNvPr id="10" name="左大括号 9"/>
          <p:cNvSpPr/>
          <p:nvPr/>
        </p:nvSpPr>
        <p:spPr>
          <a:xfrm>
            <a:off x="1016000" y="3750349"/>
            <a:ext cx="247015" cy="174621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715760" y="3786793"/>
                <a:ext cx="1503680" cy="1153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60" y="3786793"/>
                <a:ext cx="1503680" cy="1153201"/>
              </a:xfrm>
              <a:prstGeom prst="rect">
                <a:avLst/>
              </a:prstGeom>
              <a:blipFill>
                <a:blip r:embed="rId8"/>
                <a:stretch>
                  <a:fillRect r="-18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615565" y="5910158"/>
            <a:ext cx="85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f=</a:t>
            </a:r>
            <a:r>
              <a:rPr lang="en-US" altLang="zh-CN" dirty="0" err="1" smtClean="0"/>
              <a:t>fH</a:t>
            </a:r>
            <a:r>
              <a:rPr lang="zh-CN" altLang="en-US" dirty="0" smtClean="0"/>
              <a:t>，增益为</a:t>
            </a:r>
            <a:r>
              <a:rPr lang="en-US" altLang="zh-CN" dirty="0" smtClean="0"/>
              <a:t>0.707</a:t>
            </a:r>
            <a:r>
              <a:rPr lang="zh-CN" altLang="en-US" dirty="0" smtClean="0"/>
              <a:t>，相移为</a:t>
            </a:r>
            <a:r>
              <a:rPr lang="en-US" altLang="zh-CN" dirty="0" smtClean="0"/>
              <a:t>-45°</a:t>
            </a:r>
            <a:r>
              <a:rPr lang="zh-CN" altLang="en-US" dirty="0" smtClean="0"/>
              <a:t>，此处频率为特征频率，也是一阶的截止频率。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221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13" y="98131"/>
            <a:ext cx="6892607" cy="6688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5760" y="162560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注意频率的归一化，称为相对频率</a:t>
            </a:r>
            <a:endParaRPr lang="en-US" altLang="zh-CN" dirty="0" smtClean="0"/>
          </a:p>
          <a:p>
            <a:r>
              <a:rPr lang="zh-CN" altLang="en-US" dirty="0" smtClean="0"/>
              <a:t>幅度的归一化。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9906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演示高通基本单元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292447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分析方法完全相同，只是结论不同。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学会用肉眼看，取代表达式描述。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07" y="1652905"/>
            <a:ext cx="66770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9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基本单元变形电路的频率响应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09879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两极判断法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低通变形单元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高通变形单元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06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28320" y="589280"/>
            <a:ext cx="10748963" cy="584200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两极判断法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判断一个电路是高通、低通，或者什么都不是，最可靠的方法，当然是写出表达式，根据表达式进行计算判断。</a:t>
            </a:r>
            <a:r>
              <a:rPr lang="en-US" altLang="zh-CN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两极判断法，可以不写表达式，直接用肉眼观察得出结论。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81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两极判断法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6" y="1506283"/>
            <a:ext cx="11298598" cy="1246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0" y="3049764"/>
            <a:ext cx="11109074" cy="19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1" y="3149600"/>
            <a:ext cx="2704329" cy="25235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JFET</a:t>
            </a:r>
            <a:r>
              <a:rPr lang="zh-CN" altLang="en-US" dirty="0" smtClean="0"/>
              <a:t>管脚理解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88338" y="5530789"/>
            <a:ext cx="3333246" cy="907415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沟道，与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NPN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很像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15" y="2367279"/>
            <a:ext cx="1480377" cy="151083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2286000" y="2275840"/>
            <a:ext cx="0" cy="1341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1087120" y="3281680"/>
            <a:ext cx="629920" cy="294640"/>
          </a:xfrm>
          <a:custGeom>
            <a:avLst/>
            <a:gdLst>
              <a:gd name="connsiteX0" fmla="*/ 0 w 629920"/>
              <a:gd name="connsiteY0" fmla="*/ 0 h 294640"/>
              <a:gd name="connsiteX1" fmla="*/ 335280 w 629920"/>
              <a:gd name="connsiteY1" fmla="*/ 0 h 294640"/>
              <a:gd name="connsiteX2" fmla="*/ 629920 w 629920"/>
              <a:gd name="connsiteY2" fmla="*/ 294640 h 29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0" h="294640">
                <a:moveTo>
                  <a:pt x="0" y="0"/>
                </a:moveTo>
                <a:lnTo>
                  <a:pt x="335280" y="0"/>
                </a:lnTo>
                <a:lnTo>
                  <a:pt x="629920" y="294640"/>
                </a:lnTo>
              </a:path>
            </a:pathLst>
          </a:cu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90" y="2194560"/>
            <a:ext cx="1073150" cy="15202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87" y="3064277"/>
            <a:ext cx="2461849" cy="226822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7630160" y="2324788"/>
            <a:ext cx="0" cy="1251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>
            <a:off x="6452147" y="3281680"/>
            <a:ext cx="629920" cy="294640"/>
          </a:xfrm>
          <a:custGeom>
            <a:avLst/>
            <a:gdLst>
              <a:gd name="connsiteX0" fmla="*/ 0 w 629920"/>
              <a:gd name="connsiteY0" fmla="*/ 0 h 294640"/>
              <a:gd name="connsiteX1" fmla="*/ 335280 w 629920"/>
              <a:gd name="connsiteY1" fmla="*/ 0 h 294640"/>
              <a:gd name="connsiteX2" fmla="*/ 629920 w 629920"/>
              <a:gd name="connsiteY2" fmla="*/ 294640 h 29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0" h="294640">
                <a:moveTo>
                  <a:pt x="0" y="0"/>
                </a:moveTo>
                <a:lnTo>
                  <a:pt x="335280" y="0"/>
                </a:lnTo>
                <a:lnTo>
                  <a:pt x="629920" y="294640"/>
                </a:lnTo>
              </a:path>
            </a:pathLst>
          </a:custGeom>
          <a:ln w="28575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114800" y="3473794"/>
            <a:ext cx="0" cy="134112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10007600" y="3518588"/>
            <a:ext cx="0" cy="1251532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2"/>
          <p:cNvSpPr txBox="1">
            <a:spLocks/>
          </p:cNvSpPr>
          <p:nvPr/>
        </p:nvSpPr>
        <p:spPr>
          <a:xfrm>
            <a:off x="6971665" y="5570265"/>
            <a:ext cx="3333246" cy="90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沟道，与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很像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0651" y="4521200"/>
            <a:ext cx="510120" cy="33157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83930" y="4210394"/>
            <a:ext cx="1056640" cy="621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035067" y="4632487"/>
            <a:ext cx="1056640" cy="621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0442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低通基本单元的变形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当然还是低通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单位是</a:t>
            </a:r>
            <a:r>
              <a:rPr lang="el-GR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1646960"/>
            <a:ext cx="11735436" cy="304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低通基本单元的变形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当然还是低通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单位是</a:t>
            </a:r>
            <a:r>
              <a:rPr lang="el-GR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6" y="1666590"/>
            <a:ext cx="10937240" cy="37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9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低通基本单元的变形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当然还是低通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单位是</a:t>
            </a:r>
            <a:r>
              <a:rPr lang="el-GR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6" y="1506283"/>
            <a:ext cx="11119485" cy="2876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457" y="4475622"/>
            <a:ext cx="2415223" cy="19251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028" y="5260340"/>
            <a:ext cx="2066925" cy="102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682645" y="4605876"/>
                <a:ext cx="12970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45" y="4605876"/>
                <a:ext cx="129702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27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高通基本单元的变形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当然还是高通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600200"/>
            <a:ext cx="11325225" cy="365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0" y="5694761"/>
            <a:ext cx="3896360" cy="9819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840" y="5486082"/>
            <a:ext cx="5598160" cy="9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高通基本单元的变形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当然还是高通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20" y="5477519"/>
            <a:ext cx="6622714" cy="9047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79" y="2425579"/>
            <a:ext cx="5480629" cy="928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520" y="1540939"/>
            <a:ext cx="4104266" cy="332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7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高通基本单元的变形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当然还是高通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6" y="1636618"/>
            <a:ext cx="4772025" cy="3181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34" y="5207572"/>
            <a:ext cx="4400550" cy="1123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667" y="1854517"/>
            <a:ext cx="4714875" cy="290512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100320" y="3307080"/>
            <a:ext cx="985520" cy="421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9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低通高通基本单元串联的频率响应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09879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模块表达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粗略结论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69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用模块表达高通和低通单元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97" y="1937206"/>
            <a:ext cx="4355783" cy="28230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991" y="2037564"/>
            <a:ext cx="4294796" cy="27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粗略结论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低通串联，还是低通，近似取最小值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6" y="1617135"/>
            <a:ext cx="11453178" cy="19471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395" y="4299267"/>
            <a:ext cx="40100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粗略结论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高通串联，还是高通，近似取最大值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1638179"/>
            <a:ext cx="11127423" cy="18139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104" y="3890174"/>
            <a:ext cx="4010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47" y="2162953"/>
            <a:ext cx="9949498" cy="34964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MOSFET</a:t>
            </a:r>
            <a:r>
              <a:rPr lang="zh-CN" altLang="en-US" dirty="0" smtClean="0"/>
              <a:t>管脚理解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88338" y="5850827"/>
            <a:ext cx="3333246" cy="907415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沟道，与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NPN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很像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8" y="3411654"/>
            <a:ext cx="1480377" cy="151083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1669494" y="3439990"/>
            <a:ext cx="0" cy="1341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535370" y="4332834"/>
            <a:ext cx="629920" cy="294640"/>
          </a:xfrm>
          <a:custGeom>
            <a:avLst/>
            <a:gdLst>
              <a:gd name="connsiteX0" fmla="*/ 0 w 629920"/>
              <a:gd name="connsiteY0" fmla="*/ 0 h 294640"/>
              <a:gd name="connsiteX1" fmla="*/ 335280 w 629920"/>
              <a:gd name="connsiteY1" fmla="*/ 0 h 294640"/>
              <a:gd name="connsiteX2" fmla="*/ 629920 w 629920"/>
              <a:gd name="connsiteY2" fmla="*/ 294640 h 29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0" h="294640">
                <a:moveTo>
                  <a:pt x="0" y="0"/>
                </a:moveTo>
                <a:lnTo>
                  <a:pt x="335280" y="0"/>
                </a:lnTo>
                <a:lnTo>
                  <a:pt x="629920" y="294640"/>
                </a:lnTo>
              </a:path>
            </a:pathLst>
          </a:cu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03" y="3130586"/>
            <a:ext cx="1073150" cy="1520296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8135352" y="3228622"/>
            <a:ext cx="0" cy="1251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>
            <a:off x="7257763" y="4200624"/>
            <a:ext cx="629920" cy="294640"/>
          </a:xfrm>
          <a:custGeom>
            <a:avLst/>
            <a:gdLst>
              <a:gd name="connsiteX0" fmla="*/ 0 w 629920"/>
              <a:gd name="connsiteY0" fmla="*/ 0 h 294640"/>
              <a:gd name="connsiteX1" fmla="*/ 335280 w 629920"/>
              <a:gd name="connsiteY1" fmla="*/ 0 h 294640"/>
              <a:gd name="connsiteX2" fmla="*/ 629920 w 629920"/>
              <a:gd name="connsiteY2" fmla="*/ 294640 h 29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0" h="294640">
                <a:moveTo>
                  <a:pt x="0" y="0"/>
                </a:moveTo>
                <a:lnTo>
                  <a:pt x="335280" y="0"/>
                </a:lnTo>
                <a:lnTo>
                  <a:pt x="629920" y="294640"/>
                </a:lnTo>
              </a:path>
            </a:pathLst>
          </a:custGeom>
          <a:ln w="28575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830320" y="3604136"/>
            <a:ext cx="0" cy="134112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431280" y="3648930"/>
            <a:ext cx="0" cy="1251532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2"/>
          <p:cNvSpPr txBox="1">
            <a:spLocks/>
          </p:cNvSpPr>
          <p:nvPr/>
        </p:nvSpPr>
        <p:spPr>
          <a:xfrm>
            <a:off x="4921073" y="5834428"/>
            <a:ext cx="3333246" cy="90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沟道，与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很像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035067" y="4632487"/>
            <a:ext cx="1056640" cy="621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内容占位符 2"/>
          <p:cNvSpPr txBox="1">
            <a:spLocks/>
          </p:cNvSpPr>
          <p:nvPr/>
        </p:nvSpPr>
        <p:spPr>
          <a:xfrm>
            <a:off x="8975472" y="5811767"/>
            <a:ext cx="3094608" cy="64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增强与耗尽？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6760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晶体管放大电路的频率响应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098799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初步观察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永不见面的两类电容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分析方法概述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下限截止频率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上限截止频率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32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初步观察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可能的高通、低通环节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2267250" cy="4670997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，都通高频，隔低频。属于高通。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CL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，短接高频，属于低通。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6" y="1354772"/>
            <a:ext cx="86582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4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永不见面的两类电容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单位是</a:t>
            </a:r>
            <a:r>
              <a:rPr lang="el-GR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" y="1394462"/>
            <a:ext cx="11772265" cy="1959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345" y="3465890"/>
            <a:ext cx="5249544" cy="32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分析思路和方法概述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11113434" cy="467099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）根据不同目的，保留合适的电容。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）画出包含电容的动态等效电路。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）将增益拆分成若干个环节的串联，每个环节都是基本单元电路，或者变形电路。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）肉眼观察，很容易求解出每个独立环节的截止频率。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）利用多模块串联结论，得出总的截止频率。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）受难度制约，不分析晶体管高频模型对上限截止频率的影响。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84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低频段分析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得出下限截止频率</a:t>
            </a:r>
            <a:r>
              <a:rPr lang="en-US" altLang="zh-CN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fL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882" y="3101403"/>
            <a:ext cx="8443118" cy="37565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25" y="1605280"/>
            <a:ext cx="3992425" cy="24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092960" y="1526858"/>
            <a:ext cx="7912100" cy="467042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78" y="135636"/>
            <a:ext cx="8443118" cy="3756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" y="4053767"/>
            <a:ext cx="7192883" cy="19044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625" y="4551971"/>
            <a:ext cx="4155775" cy="9080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585" y="5703178"/>
            <a:ext cx="5243600" cy="83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5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第一环节，高通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12" y="3644264"/>
            <a:ext cx="7567360" cy="2212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307" y="233679"/>
            <a:ext cx="4892106" cy="3410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360" y="4440237"/>
            <a:ext cx="36480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第二环节，直接通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输入是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，输出是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ic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，关系就是</a:t>
            </a:r>
            <a:r>
              <a:rPr lang="el-GR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倍，与频率无关。</a:t>
            </a:r>
            <a:endParaRPr lang="en-US" altLang="zh-CN" sz="2400" dirty="0" smtClean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因此，它的下限截止频率无限低，为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0Hz</a:t>
            </a:r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57" y="4229259"/>
            <a:ext cx="7016984" cy="13297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074" y="776922"/>
            <a:ext cx="30480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2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第三环节，高通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前述的变形电路，高通。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060" y="222250"/>
            <a:ext cx="5257800" cy="438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26" y="4060424"/>
            <a:ext cx="3483274" cy="23221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511" y="4726896"/>
            <a:ext cx="3458677" cy="21311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81" y="2527884"/>
            <a:ext cx="6310779" cy="10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最终结论，下限截止频率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484" y="3443134"/>
            <a:ext cx="8101245" cy="125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场效应管的伏安特性和状态判断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JFET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特性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特性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状态判断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62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练习，仿真验证 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03" y="2178326"/>
            <a:ext cx="6415237" cy="39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高频段分析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得出上限截止频率</a:t>
            </a:r>
            <a:r>
              <a:rPr lang="en-US" altLang="zh-CN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fH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5" y="1506283"/>
            <a:ext cx="3992425" cy="243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268" y="3556000"/>
            <a:ext cx="8812732" cy="330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132" y="1831054"/>
            <a:ext cx="45243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7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577" y="179967"/>
            <a:ext cx="7596823" cy="66780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6400" y="467360"/>
            <a:ext cx="30886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前面的，是</a:t>
            </a:r>
            <a:r>
              <a:rPr lang="en-US" altLang="zh-CN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电阻结构，简单。</a:t>
            </a:r>
            <a:endParaRPr lang="en-US" altLang="zh-CN" sz="4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现在，来个复杂的。</a:t>
            </a:r>
            <a:endParaRPr lang="zh-CN" altLang="en-US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36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60" y="253448"/>
            <a:ext cx="9215980" cy="53142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7360" y="416560"/>
            <a:ext cx="20421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还将其向输入回路</a:t>
            </a:r>
            <a:r>
              <a:rPr lang="en-US" altLang="zh-CN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fL1</a:t>
            </a:r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、输出回路</a:t>
            </a:r>
            <a:r>
              <a:rPr lang="en-US" altLang="zh-CN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fL3</a:t>
            </a:r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演变。</a:t>
            </a:r>
            <a:endParaRPr lang="en-US" altLang="zh-CN" sz="40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必须适当简化电路。</a:t>
            </a:r>
            <a:endParaRPr lang="zh-CN" altLang="en-US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6180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322" y="85457"/>
            <a:ext cx="7616223" cy="66771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3986" y="441434"/>
            <a:ext cx="33317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中频段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ui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/(1256+2020)=</a:t>
            </a:r>
            <a:r>
              <a:rPr lang="en-US" altLang="zh-CN" sz="24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ui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/3276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无论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，只要随频率降低，产生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3276ohm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的容抗，就产生了下限截止频率，分析结束。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即便没有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C1</a:t>
            </a: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并联，只要产生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3276/101=32ohm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，分析即告结束。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此时，显然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RE=1000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没有发挥作用。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因此，可以将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摘除。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01039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42" y="301507"/>
            <a:ext cx="11537403" cy="49180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4" y="5475985"/>
            <a:ext cx="7244090" cy="12937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729" y="5640104"/>
            <a:ext cx="4114471" cy="9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125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课程一半结束，留下一些问题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11123594" cy="4670997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）晶体管在倒置状态下，能否实现有效放大？可否用实验证明。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10V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供电，单晶体管任选，输出幅度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3V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以上，放大倍数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倍以上，谋求输出失真度最小。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）共基极、共集电极放大电路的频率特性分析。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）场效应管放大电路的频率特性分析。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）场效应管差动放大电路的频率特性分析。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1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最终结论，下限截止频率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10554634" cy="467099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下周五考试：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）场效应管放大电路。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）差动放大电路。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）频率特性。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道大题，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个小时。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55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7040" y="1137920"/>
            <a:ext cx="8209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PART2</a:t>
            </a:r>
            <a:r>
              <a:rPr lang="zh-CN" altLang="en-US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结束，请继续</a:t>
            </a:r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PART3</a:t>
            </a:r>
          </a:p>
          <a:p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Thank you</a:t>
            </a:r>
            <a:endParaRPr lang="zh-CN" altLang="en-US" sz="96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31183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2529</Words>
  <Application>Microsoft Office PowerPoint</Application>
  <PresentationFormat>宽屏</PresentationFormat>
  <Paragraphs>327</Paragraphs>
  <Slides>98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08" baseType="lpstr">
      <vt:lpstr>Microsoft YaHei UI</vt:lpstr>
      <vt:lpstr>华文中宋</vt:lpstr>
      <vt:lpstr>宋体</vt:lpstr>
      <vt:lpstr>Arial</vt:lpstr>
      <vt:lpstr>Calibri</vt:lpstr>
      <vt:lpstr>Cambria Math</vt:lpstr>
      <vt:lpstr>Segoe UI</vt:lpstr>
      <vt:lpstr>Segoe UI Light</vt:lpstr>
      <vt:lpstr>Times New Roman</vt:lpstr>
      <vt:lpstr>WelcomeDoc</vt:lpstr>
      <vt:lpstr>新模电授课——Part2</vt:lpstr>
      <vt:lpstr>教师个人信息</vt:lpstr>
      <vt:lpstr>晶体管——场效应晶体管的工作原理及放大电路</vt:lpstr>
      <vt:lpstr>场效应管的分类和管脚定义</vt:lpstr>
      <vt:lpstr>分类</vt:lpstr>
      <vt:lpstr>管脚定义——怎么认？</vt:lpstr>
      <vt:lpstr>JFET管脚理解</vt:lpstr>
      <vt:lpstr>MOSFET管脚理解</vt:lpstr>
      <vt:lpstr>场效应管的伏安特性和状态判断</vt:lpstr>
      <vt:lpstr>N沟道JFET的转移特性和输出特性——演示TINA</vt:lpstr>
      <vt:lpstr>状态判断依据——JFET</vt:lpstr>
      <vt:lpstr>PowerPoint 演示文稿</vt:lpstr>
      <vt:lpstr>PowerPoint 演示文稿</vt:lpstr>
      <vt:lpstr>N沟道增强型MOSFET的转移特性和输出特性</vt:lpstr>
      <vt:lpstr>MOSFET状态判断</vt:lpstr>
      <vt:lpstr>场效应管的静态（偏置）电路和信号耦合</vt:lpstr>
      <vt:lpstr>FET静态电路1——3电阻MOSFET</vt:lpstr>
      <vt:lpstr>PowerPoint 演示文稿</vt:lpstr>
      <vt:lpstr>FET静态电路2</vt:lpstr>
      <vt:lpstr>PowerPoint 演示文稿</vt:lpstr>
      <vt:lpstr>PowerPoint 演示文稿</vt:lpstr>
      <vt:lpstr>FET静态电路3</vt:lpstr>
      <vt:lpstr>PowerPoint 演示文稿</vt:lpstr>
      <vt:lpstr>场效应管的动态模型和动态分析</vt:lpstr>
      <vt:lpstr>FET的微变动态等效模型——与类型无关</vt:lpstr>
      <vt:lpstr>PowerPoint 演示文稿</vt:lpstr>
      <vt:lpstr>JFET共源极动态分析（静态已经做完，不赘述）</vt:lpstr>
      <vt:lpstr>PowerPoint 演示文稿</vt:lpstr>
      <vt:lpstr>MOSFET共漏极动态分析</vt:lpstr>
      <vt:lpstr>PowerPoint 演示文稿</vt:lpstr>
      <vt:lpstr>MOSFET共栅极动态分析</vt:lpstr>
      <vt:lpstr>举例试做</vt:lpstr>
      <vt:lpstr>用TINA仿真</vt:lpstr>
      <vt:lpstr>晶体管组成的差动放大电路</vt:lpstr>
      <vt:lpstr>差分信号的来源</vt:lpstr>
      <vt:lpstr>单端信号源</vt:lpstr>
      <vt:lpstr>差分信号源</vt:lpstr>
      <vt:lpstr>差分信号源——差模信号和共模信号</vt:lpstr>
      <vt:lpstr>差分信号的优点（共模在哪?差模在哪？）</vt:lpstr>
      <vt:lpstr>差动放大器雏形</vt:lpstr>
      <vt:lpstr>PowerPoint 演示文稿</vt:lpstr>
      <vt:lpstr>PowerPoint 演示文稿</vt:lpstr>
      <vt:lpstr>PowerPoint 演示文稿</vt:lpstr>
      <vt:lpstr>标准差动放大器</vt:lpstr>
      <vt:lpstr>PowerPoint 演示文稿</vt:lpstr>
      <vt:lpstr>差放的静态分析</vt:lpstr>
      <vt:lpstr>动态：共模放大倍数</vt:lpstr>
      <vt:lpstr>动态：差模放大倍数</vt:lpstr>
      <vt:lpstr>含差分负载</vt:lpstr>
      <vt:lpstr>含单端负载</vt:lpstr>
      <vt:lpstr>输入电阻</vt:lpstr>
      <vt:lpstr>输出电阻</vt:lpstr>
      <vt:lpstr>共模抑制比</vt:lpstr>
      <vt:lpstr>共模抑制比定义</vt:lpstr>
      <vt:lpstr>共模抑制比提高方法——恒流源代替RE</vt:lpstr>
      <vt:lpstr>晶体管放大电路的频率响应</vt:lpstr>
      <vt:lpstr>频率响应概述</vt:lpstr>
      <vt:lpstr>感抗、容抗随频率的变化规律</vt:lpstr>
      <vt:lpstr>放大电路性能为什么受输入信号频率影响</vt:lpstr>
      <vt:lpstr>放大电路的频率响应</vt:lpstr>
      <vt:lpstr>频率响应中的关键定义</vt:lpstr>
      <vt:lpstr>阻容基本单元的频率响应</vt:lpstr>
      <vt:lpstr>TINA演示低通基本单元</vt:lpstr>
      <vt:lpstr>PowerPoint 演示文稿</vt:lpstr>
      <vt:lpstr>PowerPoint 演示文稿</vt:lpstr>
      <vt:lpstr>TINA演示高通基本单元</vt:lpstr>
      <vt:lpstr>基本单元变形电路的频率响应</vt:lpstr>
      <vt:lpstr>两极判断法  判断一个电路是高通、低通，或者什么都不是，最可靠的方法，当然是写出表达式，根据表达式进行计算判断。 两极判断法，可以不写表达式，直接用肉眼观察得出结论。 </vt:lpstr>
      <vt:lpstr>两极判断法</vt:lpstr>
      <vt:lpstr>低通基本单元的变形——当然还是低通</vt:lpstr>
      <vt:lpstr>低通基本单元的变形——当然还是低通</vt:lpstr>
      <vt:lpstr>低通基本单元的变形——当然还是低通</vt:lpstr>
      <vt:lpstr>高通基本单元的变形——当然还是高通</vt:lpstr>
      <vt:lpstr>高通基本单元的变形——当然还是高通</vt:lpstr>
      <vt:lpstr>高通基本单元的变形——当然还是高通</vt:lpstr>
      <vt:lpstr>低通高通基本单元串联的频率响应</vt:lpstr>
      <vt:lpstr>用模块表达高通和低通单元</vt:lpstr>
      <vt:lpstr>粗略结论1——低通串联，还是低通，近似取最小值</vt:lpstr>
      <vt:lpstr>粗略结论2——高通串联，还是高通，近似取最大值</vt:lpstr>
      <vt:lpstr>晶体管放大电路的频率响应</vt:lpstr>
      <vt:lpstr>初步观察——可能的高通、低通环节</vt:lpstr>
      <vt:lpstr>永不见面的两类电容</vt:lpstr>
      <vt:lpstr>分析思路和方法概述</vt:lpstr>
      <vt:lpstr>低频段分析——得出下限截止频率fL</vt:lpstr>
      <vt:lpstr>PowerPoint 演示文稿</vt:lpstr>
      <vt:lpstr>第一环节，高通</vt:lpstr>
      <vt:lpstr>第二环节，直接通</vt:lpstr>
      <vt:lpstr>第三环节，高通</vt:lpstr>
      <vt:lpstr>最终结论，下限截止频率</vt:lpstr>
      <vt:lpstr>练习，仿真验证 </vt:lpstr>
      <vt:lpstr>高频段分析——得出上限截止频率fH</vt:lpstr>
      <vt:lpstr>PowerPoint 演示文稿</vt:lpstr>
      <vt:lpstr>PowerPoint 演示文稿</vt:lpstr>
      <vt:lpstr>PowerPoint 演示文稿</vt:lpstr>
      <vt:lpstr>PowerPoint 演示文稿</vt:lpstr>
      <vt:lpstr>课程一半结束，留下一些问题</vt:lpstr>
      <vt:lpstr>最终结论，下限截止频率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2015-04-06T11:15:50Z</dcterms:created>
  <dcterms:modified xsi:type="dcterms:W3CDTF">2020-03-12T01:57:04Z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